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sldIdLst>
    <p:sldId id="345" r:id="rId2"/>
    <p:sldId id="346" r:id="rId3"/>
    <p:sldId id="376" r:id="rId4"/>
    <p:sldId id="405" r:id="rId5"/>
    <p:sldId id="372" r:id="rId6"/>
    <p:sldId id="256" r:id="rId7"/>
    <p:sldId id="396" r:id="rId8"/>
    <p:sldId id="397" r:id="rId9"/>
    <p:sldId id="399" r:id="rId10"/>
    <p:sldId id="321" r:id="rId11"/>
    <p:sldId id="301" r:id="rId12"/>
    <p:sldId id="302" r:id="rId13"/>
    <p:sldId id="303" r:id="rId14"/>
    <p:sldId id="330" r:id="rId15"/>
    <p:sldId id="331" r:id="rId16"/>
    <p:sldId id="257" r:id="rId17"/>
    <p:sldId id="258" r:id="rId18"/>
    <p:sldId id="259" r:id="rId19"/>
    <p:sldId id="293" r:id="rId20"/>
    <p:sldId id="260" r:id="rId21"/>
    <p:sldId id="261" r:id="rId22"/>
    <p:sldId id="324" r:id="rId23"/>
    <p:sldId id="326" r:id="rId24"/>
    <p:sldId id="262" r:id="rId25"/>
    <p:sldId id="263" r:id="rId26"/>
    <p:sldId id="294" r:id="rId27"/>
    <p:sldId id="264" r:id="rId28"/>
    <p:sldId id="266" r:id="rId29"/>
    <p:sldId id="400" r:id="rId30"/>
    <p:sldId id="333" r:id="rId31"/>
    <p:sldId id="334" r:id="rId32"/>
    <p:sldId id="335" r:id="rId33"/>
    <p:sldId id="401" r:id="rId34"/>
    <p:sldId id="286" r:id="rId35"/>
    <p:sldId id="306" r:id="rId36"/>
    <p:sldId id="336" r:id="rId37"/>
    <p:sldId id="270" r:id="rId38"/>
    <p:sldId id="271" r:id="rId39"/>
    <p:sldId id="272" r:id="rId40"/>
    <p:sldId id="273" r:id="rId41"/>
    <p:sldId id="308" r:id="rId42"/>
    <p:sldId id="327" r:id="rId43"/>
    <p:sldId id="311" r:id="rId44"/>
    <p:sldId id="274" r:id="rId45"/>
    <p:sldId id="355" r:id="rId46"/>
    <p:sldId id="356" r:id="rId47"/>
    <p:sldId id="357" r:id="rId48"/>
    <p:sldId id="358" r:id="rId49"/>
    <p:sldId id="360" r:id="rId50"/>
    <p:sldId id="359" r:id="rId51"/>
    <p:sldId id="354" r:id="rId52"/>
    <p:sldId id="371" r:id="rId53"/>
    <p:sldId id="370" r:id="rId54"/>
    <p:sldId id="287" r:id="rId55"/>
    <p:sldId id="313" r:id="rId56"/>
    <p:sldId id="314" r:id="rId57"/>
    <p:sldId id="315" r:id="rId58"/>
    <p:sldId id="316" r:id="rId59"/>
    <p:sldId id="338" r:id="rId60"/>
    <p:sldId id="352" r:id="rId61"/>
    <p:sldId id="351" r:id="rId62"/>
    <p:sldId id="353" r:id="rId63"/>
    <p:sldId id="340" r:id="rId64"/>
    <p:sldId id="317" r:id="rId65"/>
    <p:sldId id="339" r:id="rId66"/>
    <p:sldId id="328" r:id="rId67"/>
    <p:sldId id="329" r:id="rId68"/>
    <p:sldId id="318" r:id="rId69"/>
    <p:sldId id="298" r:id="rId70"/>
    <p:sldId id="373" r:id="rId71"/>
    <p:sldId id="374" r:id="rId72"/>
    <p:sldId id="276" r:id="rId73"/>
    <p:sldId id="277" r:id="rId74"/>
    <p:sldId id="278" r:id="rId75"/>
    <p:sldId id="322" r:id="rId76"/>
    <p:sldId id="288" r:id="rId77"/>
    <p:sldId id="366" r:id="rId78"/>
    <p:sldId id="367" r:id="rId79"/>
    <p:sldId id="368" r:id="rId80"/>
    <p:sldId id="362" r:id="rId81"/>
    <p:sldId id="363" r:id="rId82"/>
    <p:sldId id="364" r:id="rId83"/>
    <p:sldId id="377" r:id="rId84"/>
    <p:sldId id="378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386" r:id="rId93"/>
    <p:sldId id="387" r:id="rId94"/>
    <p:sldId id="388" r:id="rId95"/>
    <p:sldId id="389" r:id="rId96"/>
    <p:sldId id="390" r:id="rId97"/>
    <p:sldId id="391" r:id="rId98"/>
    <p:sldId id="392" r:id="rId99"/>
    <p:sldId id="393" r:id="rId100"/>
    <p:sldId id="394" r:id="rId101"/>
    <p:sldId id="395" r:id="rId102"/>
    <p:sldId id="402" r:id="rId103"/>
    <p:sldId id="403" r:id="rId104"/>
    <p:sldId id="404" r:id="rId105"/>
    <p:sldId id="290" r:id="rId106"/>
    <p:sldId id="291" r:id="rId107"/>
    <p:sldId id="369" r:id="rId108"/>
    <p:sldId id="304" r:id="rId109"/>
    <p:sldId id="305" r:id="rId110"/>
    <p:sldId id="307" r:id="rId111"/>
    <p:sldId id="341" r:id="rId112"/>
    <p:sldId id="342" r:id="rId113"/>
    <p:sldId id="343" r:id="rId114"/>
    <p:sldId id="344" r:id="rId115"/>
    <p:sldId id="350" r:id="rId116"/>
    <p:sldId id="268" r:id="rId1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37" d="100"/>
          <a:sy n="37" d="100"/>
        </p:scale>
        <p:origin x="-8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esProps" Target="presProps.xml"/><Relationship Id="rId121" Type="http://schemas.openxmlformats.org/officeDocument/2006/relationships/viewProps" Target="viewProps.xml"/><Relationship Id="rId122" Type="http://schemas.openxmlformats.org/officeDocument/2006/relationships/theme" Target="theme/theme1.xml"/><Relationship Id="rId12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interSettings" Target="printerSettings/printerSettings1.bin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2"/>
            <c:invertIfNegative val="0"/>
            <c:bubble3D val="0"/>
            <c:spPr>
              <a:solidFill>
                <a:srgbClr val="9BBB59"/>
              </a:solidFill>
            </c:spPr>
          </c:dPt>
          <c:dPt>
            <c:idx val="3"/>
            <c:invertIfNegative val="0"/>
            <c:bubble3D val="0"/>
            <c:spPr>
              <a:solidFill>
                <a:schemeClr val="tx1"/>
              </a:solidFill>
            </c:spPr>
          </c:dPt>
          <c:errBars>
            <c:errBarType val="both"/>
            <c:errValType val="fixedVal"/>
            <c:noEndCap val="0"/>
            <c:val val="0.01"/>
          </c:errBars>
          <c:cat>
            <c:strRef>
              <c:f>Sheet1!$A$1:$A$4</c:f>
              <c:strCache>
                <c:ptCount val="4"/>
                <c:pt idx="0">
                  <c:v>Baseline</c:v>
                </c:pt>
                <c:pt idx="1">
                  <c:v>Best 2014</c:v>
                </c:pt>
                <c:pt idx="2">
                  <c:v>Our Method</c:v>
                </c:pt>
                <c:pt idx="3">
                  <c:v>Possible?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0.63</c:v>
                </c:pt>
                <c:pt idx="1">
                  <c:v>0.68</c:v>
                </c:pt>
                <c:pt idx="2">
                  <c:v>0.86</c:v>
                </c:pt>
                <c:pt idx="3">
                  <c:v>0.92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-2137909688"/>
        <c:axId val="-2137946328"/>
      </c:barChart>
      <c:catAx>
        <c:axId val="-213790968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7946328"/>
        <c:crosses val="autoZero"/>
        <c:auto val="1"/>
        <c:lblAlgn val="ctr"/>
        <c:lblOffset val="100"/>
        <c:noMultiLvlLbl val="0"/>
      </c:catAx>
      <c:valAx>
        <c:axId val="-2137946328"/>
        <c:scaling>
          <c:orientation val="minMax"/>
          <c:max val="0.93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Ability to Predict </a:t>
                </a:r>
                <a:r>
                  <a:rPr lang="en-US" dirty="0" smtClean="0"/>
                  <a:t>What Students Know (</a:t>
                </a:r>
                <a:r>
                  <a:rPr lang="en-US" dirty="0"/>
                  <a:t>AUC)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crossAx val="-2137909688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42805-6360-B143-9938-86EAAF4EF0DB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E933B-B0ED-2849-B7A9-DF2DC2E10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06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 smtClean="0"/>
              <a:t>NVIDIA or ATI will be future of AI.  Probably NVIDIA.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116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3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3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4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23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5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7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6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8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5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7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2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0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E1D38-6A27-FB43-A5E5-D45039984496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6AB6E-326E-3B4C-81EF-AEF58D77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0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3.emf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oleObject" Target="../embeddings/oleObject2.bin"/><Relationship Id="rId9" Type="http://schemas.openxmlformats.org/officeDocument/2006/relationships/image" Target="../media/image54.emf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5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Where Are We In the Class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8621"/>
            <a:ext cx="9144000" cy="53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3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Where is my robot?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5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693025" y="4368861"/>
            <a:ext cx="723692" cy="723692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762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5295" y="3404343"/>
            <a:ext cx="2840591" cy="830997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Graphing</a:t>
            </a:r>
          </a:p>
          <a:p>
            <a:pPr algn="ctr"/>
            <a:r>
              <a:rPr lang="en-US" sz="2400" dirty="0" smtClean="0"/>
              <a:t>Systems of Equations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920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56" y="1242211"/>
            <a:ext cx="2260600" cy="317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608" y="1527544"/>
            <a:ext cx="2889667" cy="2889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5988" y="4669265"/>
            <a:ext cx="2417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en-US" sz="2400" dirty="0" smtClean="0"/>
              <a:t> million students </a:t>
            </a:r>
          </a:p>
          <a:p>
            <a:pPr algn="ctr"/>
            <a:r>
              <a:rPr lang="en-US" sz="2400" dirty="0" smtClean="0"/>
              <a:t>per month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435756" y="4623524"/>
            <a:ext cx="2573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en-US" sz="2400" dirty="0" smtClean="0"/>
              <a:t>0 million students </a:t>
            </a:r>
          </a:p>
          <a:p>
            <a:pPr algn="ctr"/>
            <a:r>
              <a:rPr lang="en-US" sz="2400" dirty="0" smtClean="0"/>
              <a:t>per month</a:t>
            </a:r>
            <a:endParaRPr lang="en-US" sz="2400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Research has </a:t>
            </a:r>
            <a:r>
              <a:rPr lang="en-US" sz="4600" dirty="0">
                <a:latin typeface="Calibri"/>
                <a:cs typeface="Calibri"/>
              </a:rPr>
              <a:t>B</a:t>
            </a:r>
            <a:r>
              <a:rPr lang="en-US" sz="4600" dirty="0" smtClean="0">
                <a:latin typeface="Calibri"/>
                <a:cs typeface="Calibri"/>
              </a:rPr>
              <a:t>een Reproduced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511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330"/>
            <a:ext cx="9144000" cy="6031149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Recognizing Cancer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465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2234"/>
            <a:ext cx="9203648" cy="61357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Didn’t Think This Would Happen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904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  <a:sym typeface="Wingdings"/>
              </a:rPr>
              <a:t>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2234"/>
            <a:ext cx="12260231" cy="61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95925" y="574065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4122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492658" y="1630624"/>
            <a:ext cx="2770503" cy="341138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Future of AI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71274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95925" y="574065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4122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Human Intelligence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Future of AI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57739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003" y="0"/>
            <a:ext cx="9134076" cy="68457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95925" y="574065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4122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401286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Future of AI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461195" y="2637338"/>
            <a:ext cx="55090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4964" y="272732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Human Intelligence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14964" y="2255817"/>
            <a:ext cx="391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Einstein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659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Where is my robot?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3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… coming soon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Sci-Fi Has Promised Me Robots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368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725" y="1106042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 It So You Can Beat It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198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Little math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5831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you do it?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3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I explained to you the main components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29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Not easy…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18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But yes. You can.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But yes. You can.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5-06-25 at 3.31.08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51" y="956531"/>
            <a:ext cx="5447510" cy="590146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Come See My Code!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0817" y="1821845"/>
            <a:ext cx="1721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+mj-lt"/>
                <a:cs typeface="Courier"/>
              </a:rPr>
              <a:t>390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+mj-lt"/>
                <a:cs typeface="Courier"/>
              </a:rPr>
              <a:t>lines</a:t>
            </a:r>
            <a:endParaRPr lang="en-US" sz="3000" dirty="0">
              <a:latin typeface="+mj-lt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0817" y="2872263"/>
            <a:ext cx="232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+mj-lt"/>
                <a:cs typeface="Courier"/>
              </a:rPr>
              <a:t>Both </a:t>
            </a:r>
            <a:r>
              <a:rPr lang="en-US" sz="3000" dirty="0" err="1" smtClean="0">
                <a:latin typeface="+mj-lt"/>
                <a:cs typeface="Courier"/>
              </a:rPr>
              <a:t>Lua</a:t>
            </a:r>
            <a:r>
              <a:rPr lang="en-US" sz="3000" dirty="0" smtClean="0">
                <a:latin typeface="+mj-lt"/>
                <a:cs typeface="Courier"/>
              </a:rPr>
              <a:t> and Java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17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2400" y="-76200"/>
            <a:ext cx="9525000" cy="6934200"/>
            <a:chOff x="-2886457" y="-76200"/>
            <a:chExt cx="14456663" cy="7086600"/>
          </a:xfrm>
        </p:grpSpPr>
        <p:pic>
          <p:nvPicPr>
            <p:cNvPr id="13316" name="Picture 4" descr="http://i2.blogs.indiewire.com/thompsononhollywood/images/uploads/thompson-on-hollywood/inception3_thum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6457" y="-76200"/>
              <a:ext cx="14456663" cy="70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92711" y="2133600"/>
              <a:ext cx="8229600" cy="16002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US" dirty="0" smtClean="0">
                  <a:solidFill>
                    <a:schemeClr val="bg1"/>
                  </a:solidFill>
                </a:rPr>
                <a:t>The End?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759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882" y="1183284"/>
            <a:ext cx="9267457" cy="521294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473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087" y="1321037"/>
            <a:ext cx="6687794" cy="52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7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Body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Mind</a:t>
            </a:r>
            <a:endParaRPr lang="en-US" sz="4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38557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Body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Mind</a:t>
            </a:r>
            <a:endParaRPr lang="en-US" sz="4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018" y="1414169"/>
            <a:ext cx="2221236" cy="22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2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AI?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3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67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9349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486400" cy="616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650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Where Are We In the Class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8621"/>
            <a:ext cx="9144000" cy="5304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7134" y="174556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4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Computer </a:t>
            </a:r>
          </a:p>
          <a:p>
            <a:pPr algn="ctr"/>
            <a:r>
              <a:rPr lang="en-US" sz="2400" dirty="0" smtClean="0"/>
              <a:t>programs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Better than</a:t>
            </a:r>
          </a:p>
          <a:p>
            <a:pPr algn="ctr"/>
            <a:r>
              <a:rPr lang="en-US" sz="2400" dirty="0" smtClean="0"/>
              <a:t>chance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As well as</a:t>
            </a:r>
          </a:p>
          <a:p>
            <a:pPr algn="ctr"/>
            <a:r>
              <a:rPr lang="en-US" sz="2400" dirty="0" smtClean="0"/>
              <a:t>humans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30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62185" y="-144463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Brief History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519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Narrow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Play Chess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Turkish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Car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Play Breakout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96016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General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Play Chess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Turkish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Car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Play Breakout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781424"/>
            <a:ext cx="6529766" cy="56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075" y="2389144"/>
            <a:ext cx="3962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6364" y="2400689"/>
            <a:ext cx="2574636" cy="331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74959" y="1712349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1952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709732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1955</a:t>
            </a:r>
            <a:endParaRPr lang="en-US" sz="24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2426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4144" y="2251127"/>
            <a:ext cx="623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“Machines will be capable, within twenty years, of doing any work a man can do.” </a:t>
            </a:r>
          </a:p>
          <a:p>
            <a:r>
              <a:rPr lang="en-US" sz="4000" dirty="0" smtClean="0"/>
              <a:t>–Herbert Simon, 1952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483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5 at 12.58.09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78"/>
          <a:stretch/>
        </p:blipFill>
        <p:spPr>
          <a:xfrm>
            <a:off x="1284381" y="1126968"/>
            <a:ext cx="5884115" cy="53666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AI = Complex Programs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6382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2819" y="1052474"/>
            <a:ext cx="8292556" cy="372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76264" y="5500832"/>
            <a:ext cx="332655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The world is too complex</a:t>
            </a:r>
            <a:endParaRPr lang="en-US" sz="24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122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5040" y="1143000"/>
            <a:ext cx="3124200" cy="183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5040" y="2991969"/>
            <a:ext cx="3124200" cy="183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540" y="4841716"/>
            <a:ext cx="1981200" cy="179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11240" y="1600624"/>
            <a:ext cx="21563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1997 Deep Blue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11240" y="3439591"/>
            <a:ext cx="178677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2005 Stanley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11240" y="5508406"/>
            <a:ext cx="183024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2011 Watson</a:t>
            </a:r>
            <a:endParaRPr lang="en-US" sz="24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Big Milestones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Pt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871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539" y="1403435"/>
            <a:ext cx="2285599" cy="2285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348" y="630035"/>
            <a:ext cx="3578951" cy="332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546" y="4215554"/>
            <a:ext cx="3372460" cy="2238087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Big Milestones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450" y="2182788"/>
            <a:ext cx="2820402" cy="1880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292" y="4545021"/>
            <a:ext cx="3813725" cy="19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Where Are We In the Class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8621"/>
            <a:ext cx="9144000" cy="5304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959" y="159536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8811" y="1462175"/>
            <a:ext cx="3981514" cy="3198812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Told Vision Was 30 Years Out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2234"/>
            <a:ext cx="9245672" cy="61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8811" y="1462175"/>
            <a:ext cx="3981514" cy="3198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4212" y="5368071"/>
            <a:ext cx="362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Almost perfect…</a:t>
            </a:r>
            <a:endParaRPr lang="en-US" sz="4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486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Huge Progress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Android- 100 Billion Wor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" y="1440608"/>
            <a:ext cx="8720163" cy="49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359553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Computers Making Art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514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going on?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2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Story of Modern AI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9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Started </a:t>
            </a:r>
            <a:r>
              <a:rPr lang="en-US" sz="3600" dirty="0">
                <a:solidFill>
                  <a:schemeClr val="bg1"/>
                </a:solidFill>
              </a:rPr>
              <a:t>W</a:t>
            </a:r>
            <a:r>
              <a:rPr lang="en-US" sz="3600" dirty="0" smtClean="0">
                <a:solidFill>
                  <a:schemeClr val="bg1"/>
                </a:solidFill>
              </a:rPr>
              <a:t>ith Neuroscience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76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hypothesis</a:t>
            </a:r>
            <a:endParaRPr lang="en-US" dirty="0"/>
          </a:p>
        </p:txBody>
      </p:sp>
      <p:pic>
        <p:nvPicPr>
          <p:cNvPr id="4" name="Picture 3" descr="C:\Users\ang\Desktop\iStock_000005809739XSmall-1_0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6480" y="3313785"/>
            <a:ext cx="3252637" cy="32432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9905" y="1393535"/>
            <a:ext cx="7757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Much </a:t>
            </a:r>
            <a:r>
              <a:rPr lang="en-US" sz="3200" b="0" i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 perception in the brain can be explained with a single </a:t>
            </a:r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learning algorithm. </a:t>
            </a:r>
            <a:endParaRPr lang="en-US" sz="3200" b="0" i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65257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Learning Algorithm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27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509" y="1846973"/>
            <a:ext cx="3336132" cy="2297884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166865" y="4455159"/>
            <a:ext cx="375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022" y="3642249"/>
            <a:ext cx="2086902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Auditory Cortex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094074" y="329567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473763" y="3347985"/>
            <a:ext cx="276222" cy="276222"/>
            <a:chOff x="0" y="2153"/>
            <a:chExt cx="571" cy="574"/>
          </a:xfrm>
        </p:grpSpPr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5395" y="1908535"/>
            <a:ext cx="4295823" cy="1208596"/>
            <a:chOff x="1435395" y="1908535"/>
            <a:chExt cx="4295823" cy="120859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3424238" y="2574925"/>
              <a:ext cx="2306980" cy="542206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6" name="Picture 35" descr="Eye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pic>
        <p:nvPicPr>
          <p:cNvPr id="37" name="Picture 36" descr="Ear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6086" y="3244519"/>
            <a:ext cx="963108" cy="15763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113118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68520" y="6184245"/>
            <a:ext cx="1433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</a:t>
            </a:r>
            <a:r>
              <a:rPr lang="en-US" sz="1050" dirty="0" err="1" smtClean="0">
                <a:solidFill>
                  <a:srgbClr val="53D8FF"/>
                </a:solidFill>
                <a:latin typeface="Arial" pitchFamily="34" charset="0"/>
              </a:rPr>
              <a:t>Metin</a:t>
            </a: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 &amp; Frost, 1989]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9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18167" y="3243049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1378" y="1850063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3094074" y="2691442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677747" y="4455159"/>
            <a:ext cx="431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4197541" y="3052359"/>
            <a:ext cx="276222" cy="276222"/>
            <a:chOff x="0" y="2153"/>
            <a:chExt cx="571" cy="574"/>
          </a:xfrm>
        </p:grpSpPr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435395" y="1908535"/>
            <a:ext cx="4156313" cy="985756"/>
            <a:chOff x="1435395" y="1908535"/>
            <a:chExt cx="4156313" cy="985756"/>
          </a:xfrm>
        </p:grpSpPr>
        <p:cxnSp>
          <p:nvCxnSpPr>
            <p:cNvPr id="57" name="Straight Arrow Connector 56"/>
            <p:cNvCxnSpPr/>
            <p:nvPr/>
          </p:nvCxnSpPr>
          <p:spPr bwMode="auto">
            <a:xfrm>
              <a:off x="3424238" y="2574925"/>
              <a:ext cx="2167470" cy="116517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8" name="Picture 57" descr="Eye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5004022" y="3088730"/>
            <a:ext cx="2561344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Somatosensory Cortex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73105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Final Project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0323" y="994805"/>
            <a:ext cx="3936777" cy="55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8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24654" y="6570046"/>
            <a:ext cx="622478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[BrainPort; Welsh &amp; Blasch, 1997; </a:t>
            </a:r>
            <a:r>
              <a:rPr lang="en-US" sz="1200" dirty="0" smtClean="0">
                <a:solidFill>
                  <a:schemeClr val="bg1"/>
                </a:solidFill>
              </a:rPr>
              <a:t>Nagel et al., 2005; Constantine-Paton &amp; Law, 2009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]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3" name="Group 22"/>
          <p:cNvGrpSpPr/>
          <p:nvPr/>
        </p:nvGrpSpPr>
        <p:grpSpPr>
          <a:xfrm>
            <a:off x="482988" y="1091056"/>
            <a:ext cx="8236752" cy="2683589"/>
            <a:chOff x="312040" y="848027"/>
            <a:chExt cx="8236752" cy="2683589"/>
          </a:xfrm>
        </p:grpSpPr>
        <p:pic>
          <p:nvPicPr>
            <p:cNvPr id="3068931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40" y="1028157"/>
              <a:ext cx="1363007" cy="1897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80958" y="299136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Seeing with your tongue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2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325" y="1011803"/>
              <a:ext cx="2644722" cy="186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73202" y="3162284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Human echolocation (sonar)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3" name="Picture 5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8905" y="848027"/>
              <a:ext cx="3359887" cy="2267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rc 10"/>
            <p:cNvSpPr/>
            <p:nvPr/>
          </p:nvSpPr>
          <p:spPr bwMode="auto">
            <a:xfrm rot="12896089">
              <a:off x="7011341" y="1585487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2896089">
              <a:off x="6706543" y="1663460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Arc 12"/>
            <p:cNvSpPr/>
            <p:nvPr/>
          </p:nvSpPr>
          <p:spPr bwMode="auto">
            <a:xfrm rot="12896089">
              <a:off x="6880206" y="1635104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5855" y="3981388"/>
            <a:ext cx="4109335" cy="2023536"/>
            <a:chOff x="1153955" y="1931204"/>
            <a:chExt cx="5069460" cy="2496325"/>
          </a:xfrm>
        </p:grpSpPr>
        <p:pic>
          <p:nvPicPr>
            <p:cNvPr id="26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27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28" name="Picture 5" descr="C:\Users\ang\Desktop\frog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4665" y="3866173"/>
            <a:ext cx="3917310" cy="216795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115550" y="617047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solidFill>
                  <a:srgbClr val="FFFFFF"/>
                </a:solidFill>
                <a:latin typeface="Arial" charset="0"/>
              </a:rPr>
              <a:t>Haptic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belt: Direction sense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99207" y="609366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Implanting a 3</a:t>
            </a:r>
            <a:r>
              <a:rPr lang="en-US" baseline="30000" dirty="0" smtClean="0">
                <a:solidFill>
                  <a:srgbClr val="FFFFFF"/>
                </a:solidFill>
                <a:latin typeface="Arial" charset="0"/>
              </a:rPr>
              <a:t>rd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eye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Sensor Representations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6762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5067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49478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50" y="1190921"/>
            <a:ext cx="8101147" cy="54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990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081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2710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8938" y="3158255"/>
            <a:ext cx="465729" cy="465729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9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6331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8639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Schedule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12909" y="1459478"/>
            <a:ext cx="2539900" cy="670633"/>
          </a:xfrm>
          <a:prstGeom prst="roundRect">
            <a:avLst/>
          </a:prstGeom>
          <a:solidFill>
            <a:srgbClr val="C3D6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Artificial Intelligence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12909" y="2130111"/>
            <a:ext cx="2539900" cy="806846"/>
          </a:xfrm>
          <a:prstGeom prst="roundRect">
            <a:avLst>
              <a:gd name="adj" fmla="val 6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5412" y="913399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Today</a:t>
            </a:r>
            <a:endParaRPr lang="en-US" sz="2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112909" y="3607590"/>
            <a:ext cx="2539900" cy="670633"/>
          </a:xfrm>
          <a:prstGeom prst="roundRect">
            <a:avLst/>
          </a:prstGeom>
          <a:solidFill>
            <a:srgbClr val="C3D6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Last Lecture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12909" y="2936957"/>
            <a:ext cx="2539900" cy="6706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Lunch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12909" y="4278223"/>
            <a:ext cx="2539900" cy="656005"/>
          </a:xfrm>
          <a:prstGeom prst="roundRect">
            <a:avLst>
              <a:gd name="adj" fmla="val 6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12909" y="5604861"/>
            <a:ext cx="2539900" cy="806846"/>
          </a:xfrm>
          <a:prstGeom prst="roundRect">
            <a:avLst>
              <a:gd name="adj" fmla="val 6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12909" y="4934228"/>
            <a:ext cx="2539900" cy="670633"/>
          </a:xfrm>
          <a:prstGeom prst="roundRect">
            <a:avLst/>
          </a:prstGeom>
          <a:solidFill>
            <a:srgbClr val="F2DC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Break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70335" y="1459478"/>
            <a:ext cx="2539900" cy="1477479"/>
          </a:xfrm>
          <a:prstGeom prst="roundRect">
            <a:avLst>
              <a:gd name="adj" fmla="val 6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8764" y="966561"/>
            <a:ext cx="153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Tomorrow</a:t>
            </a:r>
            <a:endParaRPr lang="en-US" sz="24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4870335" y="2936957"/>
            <a:ext cx="2539900" cy="6706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Lunch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870335" y="3607590"/>
            <a:ext cx="2539900" cy="516085"/>
          </a:xfrm>
          <a:prstGeom prst="roundRect">
            <a:avLst>
              <a:gd name="adj" fmla="val 645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870335" y="4938601"/>
            <a:ext cx="2539900" cy="806846"/>
          </a:xfrm>
          <a:prstGeom prst="roundRect">
            <a:avLst>
              <a:gd name="adj" fmla="val 6452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End of Course Ceremony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870335" y="4561208"/>
            <a:ext cx="2539900" cy="377393"/>
          </a:xfrm>
          <a:prstGeom prst="roundRect">
            <a:avLst/>
          </a:prstGeom>
          <a:solidFill>
            <a:srgbClr val="F2DC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Break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870335" y="4123675"/>
            <a:ext cx="2539900" cy="437533"/>
          </a:xfrm>
          <a:prstGeom prst="roundRect">
            <a:avLst>
              <a:gd name="adj" fmla="val 6452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Review of Projects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520" y="1228645"/>
            <a:ext cx="7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9am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7502376" y="1228645"/>
            <a:ext cx="7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9am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502376" y="5374028"/>
            <a:ext cx="748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</a:t>
            </a:r>
            <a:r>
              <a:rPr lang="en-US" sz="2400" dirty="0"/>
              <a:t>p</a:t>
            </a:r>
            <a:r>
              <a:rPr lang="en-US" sz="2400" dirty="0" smtClean="0"/>
              <a:t>m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490211" y="3892842"/>
            <a:ext cx="114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1:30pm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7490211" y="4703395"/>
            <a:ext cx="748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3pm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77520" y="6180874"/>
            <a:ext cx="748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pm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579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3" grpId="0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4" grpId="0"/>
      <p:bldP spid="23" grpId="0"/>
      <p:bldP spid="24" grpId="0"/>
      <p:bldP spid="25" grpId="0"/>
      <p:bldP spid="26" grpId="0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21556" y="1494494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" name="Oval 3"/>
          <p:cNvSpPr/>
          <p:nvPr/>
        </p:nvSpPr>
        <p:spPr>
          <a:xfrm>
            <a:off x="4012000" y="4603266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95638" y="4276142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86289" y="4733138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052345" y="5240076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97826" y="5478120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84629" y="40057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70198" y="44842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70198" y="52266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44808" y="57535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97827" y="40165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46468" y="44842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9920" y="5004568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48128" y="56221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5978" y="48400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94220" y="5046776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39663" y="4807769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9739" y="3916468"/>
            <a:ext cx="5725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nput sum = input1 * weight1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input2 * weight2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input3 * weight3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input4 * weight4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7288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9739" y="3916468"/>
            <a:ext cx="3878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nput sum = 1 * 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1 * 3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0 * -2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1 * 1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7394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Sigmoid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pic>
        <p:nvPicPr>
          <p:cNvPr id="2" name="Picture 1" descr="Screen Shot 2015-06-25 at 3.51.26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322" y="3152982"/>
            <a:ext cx="7459197" cy="37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64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 Demo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1177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14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68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1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63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  <a:noFill/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  <a:noFill/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  <a:noFill/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  <a:noFill/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  <a:noFill/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  <a:noFill/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noFill/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noFill/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noFill/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noFill/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  <a:noFill/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  <a:noFill/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  <a:noFill/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  <a:noFill/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  <a:noFill/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45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60636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Future of Robots and Artificial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7727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  <a:noFill/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  <a:noFill/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noFill/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noFill/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noFill/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noFill/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  <a:noFill/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  <a:noFill/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  <a:noFill/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  <a:noFill/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  <a:noFill/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6" name="Straight Arrow Connector 95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684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rgbClr val="000000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2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rgbClr val="000000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2829778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4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263556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67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solidFill>
            <a:srgbClr val="FFFFFF"/>
          </a:solidFill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3435282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6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8944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43" y="3008693"/>
            <a:ext cx="1855871" cy="17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0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94" y="1053355"/>
            <a:ext cx="7249994" cy="545475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You!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36828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Program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83363" y="2381000"/>
            <a:ext cx="61872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ArrayList</a:t>
            </a:r>
            <a:r>
              <a:rPr lang="en-US" sz="3000" dirty="0" smtClean="0">
                <a:latin typeface="Courier"/>
                <a:cs typeface="Courier"/>
              </a:rPr>
              <a:t>&lt;Double&gt; weights;</a:t>
            </a:r>
          </a:p>
          <a:p>
            <a:pPr algn="ctr"/>
            <a:endParaRPr lang="en-US" sz="3000" dirty="0" smtClean="0">
              <a:latin typeface="Courier"/>
              <a:cs typeface="Courier"/>
            </a:endParaRPr>
          </a:p>
          <a:p>
            <a:pPr algn="ctr"/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ArrayList</a:t>
            </a:r>
            <a:r>
              <a:rPr lang="en-US" sz="3000" dirty="0" smtClean="0">
                <a:latin typeface="Courier"/>
                <a:cs typeface="Courier"/>
              </a:rPr>
              <a:t>&lt;Double&gt; inputs;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2213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5929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3419981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44702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Learn From Experience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44" y="1129381"/>
            <a:ext cx="8774199" cy="53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974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25657"/>
            <a:ext cx="9367607" cy="701678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There is something going on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entury Gothic"/>
                <a:cs typeface="Century Gothic"/>
              </a:rPr>
              <a:t>i</a:t>
            </a:r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n the world of AI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16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When We Are Wrong…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solidFill>
            <a:srgbClr val="FFFFFF"/>
          </a:solidFill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3435282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6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8944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43" y="3008693"/>
            <a:ext cx="1855871" cy="17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4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Adjust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solidFill>
            <a:srgbClr val="FFFFFF"/>
          </a:solidFill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3435282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6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8944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43" y="3008693"/>
            <a:ext cx="1855871" cy="17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2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079223"/>
              </p:ext>
            </p:extLst>
          </p:nvPr>
        </p:nvGraphicFramePr>
        <p:xfrm>
          <a:off x="4624994" y="4287860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287860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pixels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2790" y="2009387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6419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edges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348600" y="5371492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62541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1019434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341930" y="3968500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315332" y="2634844"/>
            <a:ext cx="182880" cy="253282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95100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60790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object models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449436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 smtClean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9170" y="4313687"/>
            <a:ext cx="22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Visualize the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8610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Woah</a:t>
            </a:r>
            <a:r>
              <a:rPr lang="en-US" sz="3600" dirty="0" smtClean="0">
                <a:solidFill>
                  <a:schemeClr val="bg1"/>
                </a:solidFill>
              </a:rPr>
              <a:t>… that</a:t>
            </a:r>
            <a:r>
              <a:rPr lang="fr-FR" sz="3600" dirty="0" smtClean="0">
                <a:solidFill>
                  <a:schemeClr val="bg1"/>
                </a:solidFill>
              </a:rPr>
              <a:t>’</a:t>
            </a:r>
            <a:r>
              <a:rPr lang="en-US" sz="3600" dirty="0" smtClean="0">
                <a:solidFill>
                  <a:schemeClr val="bg1"/>
                </a:solidFill>
              </a:rPr>
              <a:t>s like a brain…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87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True.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7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90230" y="1258240"/>
            <a:ext cx="2160257" cy="52584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Mountain </a:t>
            </a:r>
            <a:r>
              <a:rPr lang="en-US" sz="2400" dirty="0" err="1" smtClean="0">
                <a:solidFill>
                  <a:srgbClr val="000000"/>
                </a:solidFill>
              </a:rPr>
              <a:t>Karel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3452" y="1258240"/>
            <a:ext cx="2268987" cy="19941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Climb Up Mountain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33452" y="4368228"/>
            <a:ext cx="2268987" cy="214850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Climb Down Mountain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333452" y="3347392"/>
            <a:ext cx="2268987" cy="9021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Pick Beeper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73534" y="1851749"/>
            <a:ext cx="2268987" cy="8665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Step Up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73534" y="5187270"/>
            <a:ext cx="2268987" cy="9496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Step Down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3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1025525" y="527050"/>
            <a:ext cx="7748588" cy="147638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691625" y="2507280"/>
            <a:ext cx="0" cy="341804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6"/>
            <a:ext cx="6260015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995925" y="5740659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rc 1"/>
          <p:cNvSpPr/>
          <p:nvPr/>
        </p:nvSpPr>
        <p:spPr bwMode="auto">
          <a:xfrm>
            <a:off x="1691625" y="5042010"/>
            <a:ext cx="914400" cy="914400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1698171" y="4350720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Freeform 10"/>
          <p:cNvSpPr/>
          <p:nvPr/>
        </p:nvSpPr>
        <p:spPr bwMode="auto">
          <a:xfrm>
            <a:off x="1698171" y="3307278"/>
            <a:ext cx="4986104" cy="2078182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6566521" y="5694895"/>
            <a:ext cx="0" cy="345645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6281760" y="6109991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Now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25228" y="3617958"/>
            <a:ext cx="14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Performance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Complex Programs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Neural Networks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5636578" y="5662629"/>
            <a:ext cx="0" cy="345645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351817" y="607772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2012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253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20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1 Trillion Artificial Neurons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685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Watched YouTube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894" y="2250072"/>
            <a:ext cx="6269789" cy="25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7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25657"/>
            <a:ext cx="9367607" cy="701678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Century Gothic"/>
                <a:cs typeface="Century Gothic"/>
              </a:rPr>
              <a:t>Something big (for us)…</a:t>
            </a:r>
            <a:endParaRPr lang="en-US" sz="4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19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9396" y="5080064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by numerical optimization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251" y="1880632"/>
            <a:ext cx="3893197" cy="2981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55" y="1880632"/>
            <a:ext cx="4111044" cy="3088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Top stimuli from the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Neuron That Fires When It Sees Cats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830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meme-6669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114" y="601568"/>
            <a:ext cx="6945208" cy="54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</a:t>
            </a:r>
            <a:r>
              <a:rPr lang="en-US" sz="3000" b="1" dirty="0" smtClean="0">
                <a:solidFill>
                  <a:srgbClr val="FF0000"/>
                </a:solidFill>
              </a:rPr>
              <a:t>f maps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Image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200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One layer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RF size = 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</a:t>
            </a:r>
            <a:r>
              <a:rPr lang="en-US" sz="3000" b="1" dirty="0" smtClean="0">
                <a:solidFill>
                  <a:prstClr val="white"/>
                </a:solidFill>
              </a:rPr>
              <a:t>   (image with 8 channels)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H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LCN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Other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71" name="Picture 170" descr="concept11.pn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466" y="2107570"/>
            <a:ext cx="6858000" cy="818425"/>
          </a:xfrm>
          <a:prstGeom prst="rect">
            <a:avLst/>
          </a:prstGeom>
        </p:spPr>
      </p:pic>
      <p:pic>
        <p:nvPicPr>
          <p:cNvPr id="172" name="Picture 171" descr="concept10.pn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583649" y="4121695"/>
            <a:ext cx="6966271" cy="8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3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7" y="1287368"/>
            <a:ext cx="8375259" cy="471563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Autonomous Tutor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43706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23816" y="921351"/>
            <a:ext cx="558800" cy="1515339"/>
          </a:xfrm>
          <a:prstGeom prst="roundRect">
            <a:avLst/>
          </a:prstGeom>
          <a:noFill/>
          <a:ln w="762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8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42670" y="921351"/>
            <a:ext cx="338782" cy="1515339"/>
          </a:xfrm>
          <a:prstGeom prst="roundRect">
            <a:avLst/>
          </a:prstGeom>
          <a:noFill/>
          <a:ln w="762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712060" y="921351"/>
            <a:ext cx="6162539" cy="1515339"/>
          </a:xfrm>
          <a:prstGeom prst="roundRect">
            <a:avLst/>
          </a:prstGeom>
          <a:noFill/>
          <a:ln w="762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6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6640746" y="921351"/>
            <a:ext cx="1080808" cy="1515339"/>
          </a:xfrm>
          <a:prstGeom prst="roundRect">
            <a:avLst/>
          </a:prstGeom>
          <a:noFill/>
          <a:ln w="762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6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7487700" y="921351"/>
            <a:ext cx="1458744" cy="1515339"/>
          </a:xfrm>
          <a:prstGeom prst="roundRect">
            <a:avLst/>
          </a:prstGeom>
          <a:noFill/>
          <a:ln w="762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25657"/>
            <a:ext cx="9367607" cy="701678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[suspense]</a:t>
            </a:r>
            <a:endParaRPr lang="en-US" sz="40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008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32815" y="2897253"/>
            <a:ext cx="4763430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What should Riley do next?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17092" y="4120445"/>
            <a:ext cx="5585571" cy="2511777"/>
          </a:xfrm>
          <a:prstGeom prst="roundRect">
            <a:avLst>
              <a:gd name="adj" fmla="val 86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8350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741" y="1137621"/>
            <a:ext cx="274320" cy="274320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7132" y="1137621"/>
            <a:ext cx="274320" cy="27432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6523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5914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1530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8469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5408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347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9286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96226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165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104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47043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3982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80921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7860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4799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3373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8068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50080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519471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8886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503125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72516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41907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85825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027644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97035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6426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535817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05208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874599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043990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13381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382772" y="1137621"/>
            <a:ext cx="274320" cy="274320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552163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721554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890945" y="1137621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06033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229727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399118" y="1137621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568506" y="1137621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17388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486779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11298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56170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825561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994952" y="1137621"/>
            <a:ext cx="274320" cy="2743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4343" y="1137621"/>
            <a:ext cx="274320" cy="274320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Story of Riley</a:t>
            </a:r>
            <a:endParaRPr lang="en-US" sz="38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40965" y="1679021"/>
            <a:ext cx="9237294" cy="668230"/>
            <a:chOff x="-40965" y="3047788"/>
            <a:chExt cx="9237294" cy="668230"/>
          </a:xfrm>
        </p:grpSpPr>
        <p:sp>
          <p:nvSpPr>
            <p:cNvPr id="125" name="TextBox 124"/>
            <p:cNvSpPr txBox="1"/>
            <p:nvPr/>
          </p:nvSpPr>
          <p:spPr>
            <a:xfrm>
              <a:off x="22381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98759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2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098602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30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99448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4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8489936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734855" y="3090121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268350" y="3047788"/>
              <a:ext cx="8574476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-40965" y="3346686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33" name="Oval 132"/>
          <p:cNvSpPr/>
          <p:nvPr/>
        </p:nvSpPr>
        <p:spPr>
          <a:xfrm>
            <a:off x="249398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419880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590362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60844" y="2670090"/>
            <a:ext cx="274320" cy="274320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931326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1101808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1272290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40965" y="3073201"/>
            <a:ext cx="9237294" cy="668230"/>
            <a:chOff x="-5455" y="4822965"/>
            <a:chExt cx="9237294" cy="668230"/>
          </a:xfrm>
        </p:grpSpPr>
        <p:sp>
          <p:nvSpPr>
            <p:cNvPr id="147" name="TextBox 146"/>
            <p:cNvSpPr txBox="1"/>
            <p:nvPr/>
          </p:nvSpPr>
          <p:spPr>
            <a:xfrm>
              <a:off x="202882" y="4865298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51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434269" y="4865298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7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134112" y="4865298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8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770365" y="4865298"/>
              <a:ext cx="55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6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0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>
            <a:xfrm>
              <a:off x="303860" y="4822965"/>
              <a:ext cx="5759294" cy="0"/>
            </a:xfrm>
            <a:prstGeom prst="line">
              <a:avLst/>
            </a:prstGeom>
            <a:ln w="1270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-5455" y="5121863"/>
              <a:ext cx="9237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Exercise</a:t>
              </a: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US" b="1" dirty="0" smtClean="0">
                  <a:solidFill>
                    <a:srgbClr val="FFFFFF"/>
                  </a:solidFill>
                  <a:latin typeface="Calibri"/>
                  <a:cs typeface="Calibri"/>
                </a:rPr>
                <a:t>index</a:t>
              </a:r>
              <a:endParaRPr lang="en-US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13" name="Oval 212"/>
          <p:cNvSpPr/>
          <p:nvPr/>
        </p:nvSpPr>
        <p:spPr>
          <a:xfrm>
            <a:off x="1442772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1613254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1783736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1954218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2124700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2295182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2465664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2636146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2806628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2977110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3" name="Oval 222"/>
          <p:cNvSpPr/>
          <p:nvPr/>
        </p:nvSpPr>
        <p:spPr>
          <a:xfrm>
            <a:off x="3147592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3318074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5" name="Oval 224"/>
          <p:cNvSpPr/>
          <p:nvPr/>
        </p:nvSpPr>
        <p:spPr>
          <a:xfrm>
            <a:off x="3488556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3659038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3829520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000002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9" name="Oval 228"/>
          <p:cNvSpPr/>
          <p:nvPr/>
        </p:nvSpPr>
        <p:spPr>
          <a:xfrm>
            <a:off x="4170484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4340966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1" name="Oval 230"/>
          <p:cNvSpPr/>
          <p:nvPr/>
        </p:nvSpPr>
        <p:spPr>
          <a:xfrm>
            <a:off x="4511448" y="2670090"/>
            <a:ext cx="274320" cy="274320"/>
          </a:xfrm>
          <a:prstGeom prst="ellipse">
            <a:avLst/>
          </a:prstGeom>
          <a:solidFill>
            <a:srgbClr val="EBF1DE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2" name="Oval 231"/>
          <p:cNvSpPr/>
          <p:nvPr/>
        </p:nvSpPr>
        <p:spPr>
          <a:xfrm>
            <a:off x="4681930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4852412" y="2670090"/>
            <a:ext cx="274320" cy="2743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5" name="Oval 244"/>
          <p:cNvSpPr/>
          <p:nvPr/>
        </p:nvSpPr>
        <p:spPr>
          <a:xfrm>
            <a:off x="5022894" y="2670090"/>
            <a:ext cx="274320" cy="2743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6" name="Oval 245"/>
          <p:cNvSpPr/>
          <p:nvPr/>
        </p:nvSpPr>
        <p:spPr>
          <a:xfrm>
            <a:off x="5193376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5363858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5534353" y="2670090"/>
            <a:ext cx="274320" cy="274320"/>
          </a:xfrm>
          <a:prstGeom prst="ellipse">
            <a:avLst/>
          </a:prstGeom>
          <a:solidFill>
            <a:srgbClr val="9BBB59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5467483" y="4223843"/>
            <a:ext cx="16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Answer: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32260" y="4652175"/>
            <a:ext cx="12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5572639" y="4716755"/>
            <a:ext cx="256032" cy="2560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572639" y="5078431"/>
            <a:ext cx="274320" cy="2743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rgbClr val="5959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467031" y="5041399"/>
            <a:ext cx="297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y-intercept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467031" y="4652175"/>
            <a:ext cx="26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Solving for x-intercept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2467031" y="5402401"/>
            <a:ext cx="338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Graphing linear equations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467031" y="5763405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Square roots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2001608" y="5863845"/>
            <a:ext cx="227978" cy="227978"/>
          </a:xfrm>
          <a:prstGeom prst="ellipse">
            <a:avLst/>
          </a:prstGeom>
          <a:solidFill>
            <a:schemeClr val="accent2"/>
          </a:solidFill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2001608" y="5117821"/>
            <a:ext cx="227978" cy="227978"/>
          </a:xfrm>
          <a:prstGeom prst="ellipse">
            <a:avLst/>
          </a:prstGeom>
          <a:solidFill>
            <a:schemeClr val="accent5"/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2001608" y="4744809"/>
            <a:ext cx="227978" cy="227978"/>
          </a:xfrm>
          <a:prstGeom prst="ellipse">
            <a:avLst/>
          </a:prstGeom>
          <a:solidFill>
            <a:schemeClr val="accent4"/>
          </a:solidFill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2001608" y="5490833"/>
            <a:ext cx="227978" cy="227978"/>
          </a:xfrm>
          <a:prstGeom prst="ellipse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869559" y="4223843"/>
            <a:ext cx="384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Exercise Type:</a:t>
            </a:r>
            <a:endParaRPr lang="en-US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6032260" y="5041399"/>
            <a:ext cx="117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Incorrect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1991413" y="6236856"/>
            <a:ext cx="227978" cy="227978"/>
          </a:xfrm>
          <a:prstGeom prst="ellipse">
            <a:avLst/>
          </a:prstGeom>
          <a:solidFill>
            <a:srgbClr val="F79646"/>
          </a:solidFill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467031" y="6132737"/>
            <a:ext cx="24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Slope of a line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220" y="4593612"/>
            <a:ext cx="1131156" cy="15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9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-25657"/>
            <a:ext cx="9367607" cy="701678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There are millions of </a:t>
            </a:r>
            <a:r>
              <a:rPr lang="en-US" sz="4000" dirty="0" err="1" smtClean="0">
                <a:solidFill>
                  <a:schemeClr val="bg1"/>
                </a:solidFill>
              </a:rPr>
              <a:t>Rileys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188098">
            <a:off x="6197038" y="5285373"/>
            <a:ext cx="134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#</a:t>
            </a:r>
            <a:r>
              <a:rPr lang="en-US" sz="2400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iamriley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3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768947"/>
              </p:ext>
            </p:extLst>
          </p:nvPr>
        </p:nvGraphicFramePr>
        <p:xfrm>
          <a:off x="1315631" y="1126821"/>
          <a:ext cx="6159756" cy="5366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56495" y="6308968"/>
            <a:ext cx="79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[Chris]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6177" y="1603525"/>
            <a:ext cx="11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2015</a:t>
            </a:r>
            <a:endParaRPr lang="en-US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Autonomous Tutor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8348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El"/>
        </p:bldSub>
      </p:bldGraphic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9900" y="939257"/>
            <a:ext cx="1077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"/>
                <a:cs typeface="Times"/>
              </a:rPr>
              <a:t>Scatter plots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8311" y="1245884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Pythagorean</a:t>
            </a:r>
          </a:p>
          <a:p>
            <a:pPr algn="ctr"/>
            <a:r>
              <a:rPr lang="en-US" sz="1400" dirty="0">
                <a:latin typeface="Times"/>
                <a:cs typeface="Times"/>
              </a:rPr>
              <a:t>t</a:t>
            </a:r>
            <a:r>
              <a:rPr lang="en-US" sz="1400" dirty="0" smtClean="0">
                <a:latin typeface="Times"/>
                <a:cs typeface="Times"/>
              </a:rPr>
              <a:t>heorem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21194" y="4789006"/>
            <a:ext cx="1037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Line graphs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7184" y="4544492"/>
            <a:ext cx="129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Systems of </a:t>
            </a:r>
          </a:p>
          <a:p>
            <a:pPr algn="ctr"/>
            <a:r>
              <a:rPr lang="en-US" sz="1400" dirty="0" smtClean="0">
                <a:latin typeface="Times"/>
                <a:cs typeface="Times"/>
              </a:rPr>
              <a:t>Equations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5254" y="1827379"/>
            <a:ext cx="1012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Lines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5592" y="2415242"/>
            <a:ext cx="892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Functions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72367" y="3273006"/>
            <a:ext cx="942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Exponents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38116" y="5636738"/>
            <a:ext cx="852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Fractions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1101" y="1909915"/>
            <a:ext cx="706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Angles</a:t>
            </a:r>
            <a:endParaRPr lang="en-US" sz="14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03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768893" y="3946166"/>
            <a:ext cx="723692" cy="723692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762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99358" y="3357701"/>
            <a:ext cx="3025888" cy="461665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Finding the x-intercept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809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045201" y="3946166"/>
            <a:ext cx="723692" cy="723692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762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55949" y="3357701"/>
            <a:ext cx="3031900" cy="461665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Finding the y-intercept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644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325113" y="5065839"/>
            <a:ext cx="723692" cy="723692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762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20233" y="6000406"/>
            <a:ext cx="1942359" cy="461665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Slope of a line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053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Learns Concept Relationships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khanInfluence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4" t="23429" r="2690" b="23109"/>
          <a:stretch/>
        </p:blipFill>
        <p:spPr>
          <a:xfrm>
            <a:off x="994661" y="1020855"/>
            <a:ext cx="6812630" cy="544512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205370" y="4574275"/>
            <a:ext cx="723692" cy="723692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 w="762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93025" y="3537864"/>
            <a:ext cx="2260805" cy="830997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Graphing</a:t>
            </a:r>
          </a:p>
          <a:p>
            <a:pPr algn="ctr"/>
            <a:r>
              <a:rPr lang="en-US" sz="2400" dirty="0" smtClean="0"/>
              <a:t>Linear Equations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682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5118</TotalTime>
  <Words>1441</Words>
  <Application>Microsoft Macintosh PowerPoint</Application>
  <PresentationFormat>On-screen Show (4:3)</PresentationFormat>
  <Paragraphs>512</Paragraphs>
  <Slides>116</Slides>
  <Notes>33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8" baseType="lpstr"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hypothesis</vt:lpstr>
      <vt:lpstr>One Learning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73</cp:revision>
  <dcterms:created xsi:type="dcterms:W3CDTF">2015-06-23T13:22:25Z</dcterms:created>
  <dcterms:modified xsi:type="dcterms:W3CDTF">2017-03-03T20:42:16Z</dcterms:modified>
</cp:coreProperties>
</file>